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36576000" cy="29260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868" autoAdjust="0"/>
    <p:restoredTop sz="94643"/>
  </p:normalViewPr>
  <p:slideViewPr>
    <p:cSldViewPr snapToGrid="0" snapToObjects="1">
      <p:cViewPr>
        <p:scale>
          <a:sx n="25" d="100"/>
          <a:sy n="25" d="100"/>
        </p:scale>
        <p:origin x="1277" y="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5000" b="0" i="0" u="none" strike="noStrike" kern="1200" spc="0" baseline="0">
                <a:solidFill>
                  <a:schemeClr val="tx1">
                    <a:lumMod val="65000"/>
                    <a:lumOff val="35000"/>
                  </a:schemeClr>
                </a:solidFill>
                <a:latin typeface="+mn-lt"/>
                <a:ea typeface="+mn-ea"/>
                <a:cs typeface="+mn-cs"/>
              </a:defRPr>
            </a:pPr>
            <a:r>
              <a:rPr lang="en-US" sz="5000" baseline="0" dirty="0"/>
              <a:t>Training Batches vs Error</a:t>
            </a:r>
          </a:p>
        </c:rich>
      </c:tx>
      <c:overlay val="0"/>
      <c:spPr>
        <a:noFill/>
        <a:ln>
          <a:noFill/>
        </a:ln>
        <a:effectLst/>
      </c:spPr>
      <c:txPr>
        <a:bodyPr rot="0" spcFirstLastPara="1" vertOverflow="ellipsis" vert="horz" wrap="square" anchor="ctr" anchorCtr="1"/>
        <a:lstStyle/>
        <a:p>
          <a:pPr>
            <a:defRPr sz="5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spPr>
            <a:ln w="28575" cap="rnd">
              <a:solidFill>
                <a:schemeClr val="accent1"/>
              </a:solidFill>
              <a:round/>
            </a:ln>
            <a:effectLst/>
          </c:spPr>
          <c:marker>
            <c:symbol val="none"/>
          </c:marker>
          <c:cat>
            <c:numRef>
              <c:f>Sheet1!$A$1:$A$80</c:f>
              <c:numCache>
                <c:formatCode>General</c:formatCode>
                <c:ptCount val="80"/>
                <c:pt idx="0">
                  <c:v>0</c:v>
                </c:pt>
                <c:pt idx="1">
                  <c:v>100</c:v>
                </c:pt>
                <c:pt idx="2">
                  <c:v>200</c:v>
                </c:pt>
                <c:pt idx="3">
                  <c:v>300</c:v>
                </c:pt>
                <c:pt idx="4">
                  <c:v>400</c:v>
                </c:pt>
                <c:pt idx="5">
                  <c:v>500</c:v>
                </c:pt>
                <c:pt idx="6">
                  <c:v>600</c:v>
                </c:pt>
                <c:pt idx="7">
                  <c:v>700</c:v>
                </c:pt>
                <c:pt idx="8">
                  <c:v>800</c:v>
                </c:pt>
                <c:pt idx="9">
                  <c:v>900</c:v>
                </c:pt>
                <c:pt idx="10">
                  <c:v>1000</c:v>
                </c:pt>
                <c:pt idx="11">
                  <c:v>1100</c:v>
                </c:pt>
                <c:pt idx="12">
                  <c:v>1200</c:v>
                </c:pt>
                <c:pt idx="13">
                  <c:v>1300</c:v>
                </c:pt>
                <c:pt idx="14">
                  <c:v>1400</c:v>
                </c:pt>
                <c:pt idx="15">
                  <c:v>1500</c:v>
                </c:pt>
                <c:pt idx="16">
                  <c:v>1600</c:v>
                </c:pt>
                <c:pt idx="17">
                  <c:v>1700</c:v>
                </c:pt>
                <c:pt idx="18">
                  <c:v>1800</c:v>
                </c:pt>
                <c:pt idx="19">
                  <c:v>1900</c:v>
                </c:pt>
                <c:pt idx="20">
                  <c:v>2000</c:v>
                </c:pt>
                <c:pt idx="21">
                  <c:v>2100</c:v>
                </c:pt>
                <c:pt idx="22">
                  <c:v>2200</c:v>
                </c:pt>
                <c:pt idx="23">
                  <c:v>2300</c:v>
                </c:pt>
                <c:pt idx="24">
                  <c:v>2400</c:v>
                </c:pt>
                <c:pt idx="25">
                  <c:v>2500</c:v>
                </c:pt>
                <c:pt idx="26">
                  <c:v>2600</c:v>
                </c:pt>
                <c:pt idx="27">
                  <c:v>2700</c:v>
                </c:pt>
                <c:pt idx="28">
                  <c:v>2800</c:v>
                </c:pt>
                <c:pt idx="29">
                  <c:v>2900</c:v>
                </c:pt>
                <c:pt idx="30">
                  <c:v>3000</c:v>
                </c:pt>
                <c:pt idx="31">
                  <c:v>3100</c:v>
                </c:pt>
                <c:pt idx="32">
                  <c:v>3200</c:v>
                </c:pt>
                <c:pt idx="33">
                  <c:v>3300</c:v>
                </c:pt>
                <c:pt idx="34">
                  <c:v>3400</c:v>
                </c:pt>
                <c:pt idx="35">
                  <c:v>3500</c:v>
                </c:pt>
                <c:pt idx="36">
                  <c:v>3600</c:v>
                </c:pt>
                <c:pt idx="37">
                  <c:v>3700</c:v>
                </c:pt>
                <c:pt idx="38">
                  <c:v>3800</c:v>
                </c:pt>
                <c:pt idx="39">
                  <c:v>3900</c:v>
                </c:pt>
                <c:pt idx="40">
                  <c:v>4000</c:v>
                </c:pt>
                <c:pt idx="41">
                  <c:v>4100</c:v>
                </c:pt>
                <c:pt idx="42">
                  <c:v>4200</c:v>
                </c:pt>
                <c:pt idx="43">
                  <c:v>4300</c:v>
                </c:pt>
                <c:pt idx="44">
                  <c:v>4400</c:v>
                </c:pt>
                <c:pt idx="45">
                  <c:v>4500</c:v>
                </c:pt>
                <c:pt idx="46">
                  <c:v>4600</c:v>
                </c:pt>
                <c:pt idx="47">
                  <c:v>4700</c:v>
                </c:pt>
                <c:pt idx="48">
                  <c:v>4800</c:v>
                </c:pt>
                <c:pt idx="49">
                  <c:v>4900</c:v>
                </c:pt>
                <c:pt idx="50">
                  <c:v>5000</c:v>
                </c:pt>
                <c:pt idx="51">
                  <c:v>5100</c:v>
                </c:pt>
                <c:pt idx="52">
                  <c:v>5200</c:v>
                </c:pt>
                <c:pt idx="53">
                  <c:v>5300</c:v>
                </c:pt>
                <c:pt idx="54">
                  <c:v>5400</c:v>
                </c:pt>
                <c:pt idx="55">
                  <c:v>5500</c:v>
                </c:pt>
                <c:pt idx="56">
                  <c:v>5600</c:v>
                </c:pt>
                <c:pt idx="57">
                  <c:v>5700</c:v>
                </c:pt>
                <c:pt idx="58">
                  <c:v>5800</c:v>
                </c:pt>
                <c:pt idx="59">
                  <c:v>5900</c:v>
                </c:pt>
                <c:pt idx="60">
                  <c:v>6000</c:v>
                </c:pt>
                <c:pt idx="61">
                  <c:v>6100</c:v>
                </c:pt>
                <c:pt idx="62">
                  <c:v>6200</c:v>
                </c:pt>
                <c:pt idx="63">
                  <c:v>6300</c:v>
                </c:pt>
                <c:pt idx="64">
                  <c:v>6400</c:v>
                </c:pt>
                <c:pt idx="65">
                  <c:v>6500</c:v>
                </c:pt>
                <c:pt idx="66">
                  <c:v>6600</c:v>
                </c:pt>
                <c:pt idx="67">
                  <c:v>6700</c:v>
                </c:pt>
                <c:pt idx="68">
                  <c:v>6800</c:v>
                </c:pt>
                <c:pt idx="69">
                  <c:v>6900</c:v>
                </c:pt>
                <c:pt idx="70">
                  <c:v>7000</c:v>
                </c:pt>
                <c:pt idx="71">
                  <c:v>7100</c:v>
                </c:pt>
                <c:pt idx="72">
                  <c:v>7200</c:v>
                </c:pt>
                <c:pt idx="73">
                  <c:v>7300</c:v>
                </c:pt>
                <c:pt idx="74">
                  <c:v>7400</c:v>
                </c:pt>
                <c:pt idx="75">
                  <c:v>7500</c:v>
                </c:pt>
                <c:pt idx="76">
                  <c:v>7600</c:v>
                </c:pt>
                <c:pt idx="77">
                  <c:v>7700</c:v>
                </c:pt>
                <c:pt idx="78">
                  <c:v>7800</c:v>
                </c:pt>
                <c:pt idx="79">
                  <c:v>7900</c:v>
                </c:pt>
              </c:numCache>
            </c:numRef>
          </c:cat>
          <c:val>
            <c:numRef>
              <c:f>Sheet1!$B$1:$B$80</c:f>
              <c:numCache>
                <c:formatCode>General</c:formatCode>
                <c:ptCount val="80"/>
                <c:pt idx="0">
                  <c:v>4.2891306877136204</c:v>
                </c:pt>
                <c:pt idx="1">
                  <c:v>4.20224809646606</c:v>
                </c:pt>
                <c:pt idx="2">
                  <c:v>3.0722467899322501</c:v>
                </c:pt>
                <c:pt idx="3">
                  <c:v>2.99511647224426</c:v>
                </c:pt>
                <c:pt idx="4">
                  <c:v>2.6187119483947701</c:v>
                </c:pt>
                <c:pt idx="5">
                  <c:v>2.5225973129272399</c:v>
                </c:pt>
                <c:pt idx="6">
                  <c:v>2.3462343215942298</c:v>
                </c:pt>
                <c:pt idx="7">
                  <c:v>2.2753326892852699</c:v>
                </c:pt>
                <c:pt idx="8">
                  <c:v>2.1090555191039999</c:v>
                </c:pt>
                <c:pt idx="9">
                  <c:v>1.9634301662445</c:v>
                </c:pt>
                <c:pt idx="10">
                  <c:v>1.86099624633789</c:v>
                </c:pt>
                <c:pt idx="11">
                  <c:v>1.77078509330749</c:v>
                </c:pt>
                <c:pt idx="12">
                  <c:v>1.6033422946929901</c:v>
                </c:pt>
                <c:pt idx="13">
                  <c:v>1.4593402147293</c:v>
                </c:pt>
                <c:pt idx="14">
                  <c:v>1.2922337055206199</c:v>
                </c:pt>
                <c:pt idx="15">
                  <c:v>1.1450209617614699</c:v>
                </c:pt>
                <c:pt idx="16">
                  <c:v>1.0033088922500599</c:v>
                </c:pt>
                <c:pt idx="17">
                  <c:v>0.90961539745330799</c:v>
                </c:pt>
                <c:pt idx="18">
                  <c:v>0.82042646408080999</c:v>
                </c:pt>
                <c:pt idx="19">
                  <c:v>0.695592641830444</c:v>
                </c:pt>
                <c:pt idx="20">
                  <c:v>0.59659731388091997</c:v>
                </c:pt>
                <c:pt idx="21">
                  <c:v>0.50901681184768599</c:v>
                </c:pt>
                <c:pt idx="22">
                  <c:v>0.47718200087547302</c:v>
                </c:pt>
                <c:pt idx="23">
                  <c:v>0.40386572480201699</c:v>
                </c:pt>
                <c:pt idx="24">
                  <c:v>0.36124724149703902</c:v>
                </c:pt>
                <c:pt idx="25">
                  <c:v>0.34285515546798701</c:v>
                </c:pt>
                <c:pt idx="26">
                  <c:v>0.329449832439422</c:v>
                </c:pt>
                <c:pt idx="27">
                  <c:v>0.29134702682495101</c:v>
                </c:pt>
                <c:pt idx="28">
                  <c:v>0.26448133587837203</c:v>
                </c:pt>
                <c:pt idx="29">
                  <c:v>0.26422837376594499</c:v>
                </c:pt>
                <c:pt idx="30">
                  <c:v>0.25098931789398099</c:v>
                </c:pt>
                <c:pt idx="31">
                  <c:v>0.229266121983528</c:v>
                </c:pt>
                <c:pt idx="32">
                  <c:v>0.217485517263412</c:v>
                </c:pt>
                <c:pt idx="33">
                  <c:v>0.194907456636428</c:v>
                </c:pt>
                <c:pt idx="34">
                  <c:v>0.19799691438674899</c:v>
                </c:pt>
                <c:pt idx="35">
                  <c:v>0.183885663747787</c:v>
                </c:pt>
                <c:pt idx="36">
                  <c:v>0.177978560328483</c:v>
                </c:pt>
                <c:pt idx="37">
                  <c:v>0.165637627243995</c:v>
                </c:pt>
                <c:pt idx="38">
                  <c:v>0.16681152582168501</c:v>
                </c:pt>
                <c:pt idx="39">
                  <c:v>0.16432161629199901</c:v>
                </c:pt>
                <c:pt idx="40">
                  <c:v>0.15968999266624401</c:v>
                </c:pt>
                <c:pt idx="41">
                  <c:v>0.166243150830268</c:v>
                </c:pt>
                <c:pt idx="42">
                  <c:v>0.14818046987056699</c:v>
                </c:pt>
                <c:pt idx="43">
                  <c:v>0.14878180623054499</c:v>
                </c:pt>
                <c:pt idx="44">
                  <c:v>0.150763809680938</c:v>
                </c:pt>
                <c:pt idx="45">
                  <c:v>0.139934137463569</c:v>
                </c:pt>
                <c:pt idx="46">
                  <c:v>0.137728676199913</c:v>
                </c:pt>
                <c:pt idx="47">
                  <c:v>0.12960785627365101</c:v>
                </c:pt>
                <c:pt idx="48">
                  <c:v>0.133644878864288</c:v>
                </c:pt>
                <c:pt idx="49">
                  <c:v>0.13571256399154599</c:v>
                </c:pt>
                <c:pt idx="50">
                  <c:v>0.12898139655589999</c:v>
                </c:pt>
                <c:pt idx="51">
                  <c:v>0.129058137536048</c:v>
                </c:pt>
                <c:pt idx="52">
                  <c:v>0.12035493552684701</c:v>
                </c:pt>
                <c:pt idx="53">
                  <c:v>0.120073124766349</c:v>
                </c:pt>
                <c:pt idx="54">
                  <c:v>0.12041841447353301</c:v>
                </c:pt>
                <c:pt idx="55">
                  <c:v>0.12220678478479299</c:v>
                </c:pt>
                <c:pt idx="56">
                  <c:v>0.120312869548797</c:v>
                </c:pt>
                <c:pt idx="57">
                  <c:v>0.11394307762384399</c:v>
                </c:pt>
                <c:pt idx="58">
                  <c:v>0.11041483283042899</c:v>
                </c:pt>
                <c:pt idx="59">
                  <c:v>0.113743633031845</c:v>
                </c:pt>
                <c:pt idx="60">
                  <c:v>0.120937652885913</c:v>
                </c:pt>
                <c:pt idx="61">
                  <c:v>0.112102605402469</c:v>
                </c:pt>
                <c:pt idx="62">
                  <c:v>0.11045217514038</c:v>
                </c:pt>
                <c:pt idx="63">
                  <c:v>0.104945048689842</c:v>
                </c:pt>
                <c:pt idx="64">
                  <c:v>0.10568737983703599</c:v>
                </c:pt>
                <c:pt idx="65">
                  <c:v>0.10726775974035201</c:v>
                </c:pt>
                <c:pt idx="66">
                  <c:v>0.11194945126771901</c:v>
                </c:pt>
                <c:pt idx="67">
                  <c:v>0.101966924965381</c:v>
                </c:pt>
                <c:pt idx="68">
                  <c:v>0.106177523732185</c:v>
                </c:pt>
                <c:pt idx="69">
                  <c:v>0.101076014339923</c:v>
                </c:pt>
                <c:pt idx="70">
                  <c:v>0.10173715651035301</c:v>
                </c:pt>
                <c:pt idx="71">
                  <c:v>0.103199310600757</c:v>
                </c:pt>
                <c:pt idx="72">
                  <c:v>9.76893976330757E-2</c:v>
                </c:pt>
                <c:pt idx="73">
                  <c:v>9.7973100841045296E-2</c:v>
                </c:pt>
                <c:pt idx="74">
                  <c:v>9.9753543734550407E-2</c:v>
                </c:pt>
                <c:pt idx="75">
                  <c:v>0.10300360620021801</c:v>
                </c:pt>
                <c:pt idx="76">
                  <c:v>0.104759976267814</c:v>
                </c:pt>
                <c:pt idx="77">
                  <c:v>0.10055491328239401</c:v>
                </c:pt>
                <c:pt idx="78">
                  <c:v>9.93015766143798E-2</c:v>
                </c:pt>
                <c:pt idx="79">
                  <c:v>0.104184970259666</c:v>
                </c:pt>
              </c:numCache>
            </c:numRef>
          </c:val>
          <c:smooth val="0"/>
          <c:extLst>
            <c:ext xmlns:c16="http://schemas.microsoft.com/office/drawing/2014/chart" uri="{C3380CC4-5D6E-409C-BE32-E72D297353CC}">
              <c16:uniqueId val="{00000000-31CA-244A-B88B-5E252E2E6AD0}"/>
            </c:ext>
          </c:extLst>
        </c:ser>
        <c:dLbls>
          <c:showLegendKey val="0"/>
          <c:showVal val="0"/>
          <c:showCatName val="0"/>
          <c:showSerName val="0"/>
          <c:showPercent val="0"/>
          <c:showBubbleSize val="0"/>
        </c:dLbls>
        <c:smooth val="0"/>
        <c:axId val="1866935280"/>
        <c:axId val="1866936976"/>
      </c:lineChart>
      <c:catAx>
        <c:axId val="1866935280"/>
        <c:scaling>
          <c:orientation val="minMax"/>
        </c:scaling>
        <c:delete val="0"/>
        <c:axPos val="b"/>
        <c:title>
          <c:tx>
            <c:rich>
              <a:bodyPr rot="0" spcFirstLastPara="1" vertOverflow="ellipsis" vert="horz" wrap="square" anchor="ctr" anchorCtr="1"/>
              <a:lstStyle/>
              <a:p>
                <a:pPr>
                  <a:defRPr sz="3000" b="0" i="0" u="none" strike="noStrike" kern="1200" baseline="0">
                    <a:solidFill>
                      <a:schemeClr val="tx1">
                        <a:lumMod val="65000"/>
                        <a:lumOff val="35000"/>
                      </a:schemeClr>
                    </a:solidFill>
                    <a:latin typeface="+mn-lt"/>
                    <a:ea typeface="+mn-ea"/>
                    <a:cs typeface="+mn-cs"/>
                  </a:defRPr>
                </a:pPr>
                <a:r>
                  <a:rPr lang="en-US" sz="3000" baseline="0"/>
                  <a:t>Batch Number</a:t>
                </a:r>
              </a:p>
            </c:rich>
          </c:tx>
          <c:overlay val="0"/>
          <c:spPr>
            <a:noFill/>
            <a:ln>
              <a:noFill/>
            </a:ln>
            <a:effectLst/>
          </c:spPr>
          <c:txPr>
            <a:bodyPr rot="0" spcFirstLastPara="1" vertOverflow="ellipsis" vert="horz" wrap="square" anchor="ctr" anchorCtr="1"/>
            <a:lstStyle/>
            <a:p>
              <a:pPr>
                <a:defRPr sz="3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866936976"/>
        <c:crosses val="autoZero"/>
        <c:auto val="1"/>
        <c:lblAlgn val="ctr"/>
        <c:lblOffset val="100"/>
        <c:noMultiLvlLbl val="0"/>
      </c:catAx>
      <c:valAx>
        <c:axId val="186693697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3000" b="0" i="0" u="none" strike="noStrike" kern="1200" baseline="0">
                    <a:solidFill>
                      <a:schemeClr val="tx1">
                        <a:lumMod val="65000"/>
                        <a:lumOff val="35000"/>
                      </a:schemeClr>
                    </a:solidFill>
                    <a:latin typeface="+mn-lt"/>
                    <a:ea typeface="+mn-ea"/>
                    <a:cs typeface="+mn-cs"/>
                  </a:defRPr>
                </a:pPr>
                <a:r>
                  <a:rPr lang="en-US" sz="3000" baseline="0" dirty="0"/>
                  <a:t>Error Value</a:t>
                </a:r>
              </a:p>
            </c:rich>
          </c:tx>
          <c:overlay val="0"/>
          <c:spPr>
            <a:noFill/>
            <a:ln>
              <a:noFill/>
            </a:ln>
            <a:effectLst/>
          </c:spPr>
          <c:txPr>
            <a:bodyPr rot="-5400000" spcFirstLastPara="1" vertOverflow="ellipsis" vert="horz" wrap="square" anchor="ctr" anchorCtr="1"/>
            <a:lstStyle/>
            <a:p>
              <a:pPr>
                <a:defRPr sz="3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866935280"/>
        <c:crosses val="autoZero"/>
        <c:crossBetween val="between"/>
      </c:valAx>
      <c:spPr>
        <a:noFill/>
        <a:ln>
          <a:noFill/>
        </a:ln>
        <a:effectLst/>
      </c:spPr>
    </c:plotArea>
    <c:plotVisOnly val="1"/>
    <c:dispBlanksAs val="gap"/>
    <c:showDLblsOverMax val="0"/>
  </c:chart>
  <c:spPr>
    <a:noFill/>
    <a:ln>
      <a:solidFill>
        <a:schemeClr val="tx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63F016-229C-42C1-BB9A-17D109E00F9E}" type="datetimeFigureOut">
              <a:rPr lang="en-US" smtClean="0"/>
              <a:t>4/17/2018</a:t>
            </a:fld>
            <a:endParaRPr lang="en-US"/>
          </a:p>
        </p:txBody>
      </p:sp>
      <p:sp>
        <p:nvSpPr>
          <p:cNvPr id="4" name="Slide Image Placeholder 3"/>
          <p:cNvSpPr>
            <a:spLocks noGrp="1" noRot="1" noChangeAspect="1"/>
          </p:cNvSpPr>
          <p:nvPr>
            <p:ph type="sldImg" idx="2"/>
          </p:nvPr>
        </p:nvSpPr>
        <p:spPr>
          <a:xfrm>
            <a:off x="1500188" y="1143000"/>
            <a:ext cx="38576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090528-5219-4217-B035-0A5FF07184D5}" type="slidenum">
              <a:rPr lang="en-US" smtClean="0"/>
              <a:t>‹#›</a:t>
            </a:fld>
            <a:endParaRPr lang="en-US"/>
          </a:p>
        </p:txBody>
      </p:sp>
    </p:spTree>
    <p:extLst>
      <p:ext uri="{BB962C8B-B14F-4D97-AF65-F5344CB8AC3E}">
        <p14:creationId xmlns:p14="http://schemas.microsoft.com/office/powerpoint/2010/main" val="432987254"/>
      </p:ext>
    </p:extLst>
  </p:cSld>
  <p:clrMap bg1="lt1" tx1="dk1" bg2="lt2" tx2="dk2" accent1="accent1" accent2="accent2" accent3="accent3" accent4="accent4" accent5="accent5" accent6="accent6" hlink="hlink" folHlink="folHlink"/>
  <p:notesStyle>
    <a:lvl1pPr marL="0" algn="l" defTabSz="3159600" rtl="0" eaLnBrk="1" latinLnBrk="0" hangingPunct="1">
      <a:defRPr sz="4147" kern="1200">
        <a:solidFill>
          <a:schemeClr val="tx1"/>
        </a:solidFill>
        <a:latin typeface="+mn-lt"/>
        <a:ea typeface="+mn-ea"/>
        <a:cs typeface="+mn-cs"/>
      </a:defRPr>
    </a:lvl1pPr>
    <a:lvl2pPr marL="1579800" algn="l" defTabSz="3159600" rtl="0" eaLnBrk="1" latinLnBrk="0" hangingPunct="1">
      <a:defRPr sz="4147" kern="1200">
        <a:solidFill>
          <a:schemeClr val="tx1"/>
        </a:solidFill>
        <a:latin typeface="+mn-lt"/>
        <a:ea typeface="+mn-ea"/>
        <a:cs typeface="+mn-cs"/>
      </a:defRPr>
    </a:lvl2pPr>
    <a:lvl3pPr marL="3159600" algn="l" defTabSz="3159600" rtl="0" eaLnBrk="1" latinLnBrk="0" hangingPunct="1">
      <a:defRPr sz="4147" kern="1200">
        <a:solidFill>
          <a:schemeClr val="tx1"/>
        </a:solidFill>
        <a:latin typeface="+mn-lt"/>
        <a:ea typeface="+mn-ea"/>
        <a:cs typeface="+mn-cs"/>
      </a:defRPr>
    </a:lvl3pPr>
    <a:lvl4pPr marL="4739399" algn="l" defTabSz="3159600" rtl="0" eaLnBrk="1" latinLnBrk="0" hangingPunct="1">
      <a:defRPr sz="4147" kern="1200">
        <a:solidFill>
          <a:schemeClr val="tx1"/>
        </a:solidFill>
        <a:latin typeface="+mn-lt"/>
        <a:ea typeface="+mn-ea"/>
        <a:cs typeface="+mn-cs"/>
      </a:defRPr>
    </a:lvl4pPr>
    <a:lvl5pPr marL="6319199" algn="l" defTabSz="3159600" rtl="0" eaLnBrk="1" latinLnBrk="0" hangingPunct="1">
      <a:defRPr sz="4147" kern="1200">
        <a:solidFill>
          <a:schemeClr val="tx1"/>
        </a:solidFill>
        <a:latin typeface="+mn-lt"/>
        <a:ea typeface="+mn-ea"/>
        <a:cs typeface="+mn-cs"/>
      </a:defRPr>
    </a:lvl5pPr>
    <a:lvl6pPr marL="7898999" algn="l" defTabSz="3159600" rtl="0" eaLnBrk="1" latinLnBrk="0" hangingPunct="1">
      <a:defRPr sz="4147" kern="1200">
        <a:solidFill>
          <a:schemeClr val="tx1"/>
        </a:solidFill>
        <a:latin typeface="+mn-lt"/>
        <a:ea typeface="+mn-ea"/>
        <a:cs typeface="+mn-cs"/>
      </a:defRPr>
    </a:lvl6pPr>
    <a:lvl7pPr marL="9478799" algn="l" defTabSz="3159600" rtl="0" eaLnBrk="1" latinLnBrk="0" hangingPunct="1">
      <a:defRPr sz="4147" kern="1200">
        <a:solidFill>
          <a:schemeClr val="tx1"/>
        </a:solidFill>
        <a:latin typeface="+mn-lt"/>
        <a:ea typeface="+mn-ea"/>
        <a:cs typeface="+mn-cs"/>
      </a:defRPr>
    </a:lvl7pPr>
    <a:lvl8pPr marL="11058599" algn="l" defTabSz="3159600" rtl="0" eaLnBrk="1" latinLnBrk="0" hangingPunct="1">
      <a:defRPr sz="4147" kern="1200">
        <a:solidFill>
          <a:schemeClr val="tx1"/>
        </a:solidFill>
        <a:latin typeface="+mn-lt"/>
        <a:ea typeface="+mn-ea"/>
        <a:cs typeface="+mn-cs"/>
      </a:defRPr>
    </a:lvl8pPr>
    <a:lvl9pPr marL="12638402" algn="l" defTabSz="3159600" rtl="0" eaLnBrk="1" latinLnBrk="0" hangingPunct="1">
      <a:defRPr sz="414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090528-5219-4217-B035-0A5FF07184D5}" type="slidenum">
              <a:rPr lang="en-US" smtClean="0"/>
              <a:t>1</a:t>
            </a:fld>
            <a:endParaRPr lang="en-US"/>
          </a:p>
        </p:txBody>
      </p:sp>
    </p:spTree>
    <p:extLst>
      <p:ext uri="{BB962C8B-B14F-4D97-AF65-F5344CB8AC3E}">
        <p14:creationId xmlns:p14="http://schemas.microsoft.com/office/powerpoint/2010/main" val="1347770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788749"/>
            <a:ext cx="31089600" cy="10187093"/>
          </a:xfrm>
        </p:spPr>
        <p:txBody>
          <a:bodyPr anchor="b"/>
          <a:lstStyle>
            <a:lvl1pPr algn="ctr">
              <a:defRPr sz="24000"/>
            </a:lvl1pPr>
          </a:lstStyle>
          <a:p>
            <a:r>
              <a:rPr lang="en-US"/>
              <a:t>Click to edit Master title style</a:t>
            </a:r>
            <a:endParaRPr lang="en-US" dirty="0"/>
          </a:p>
        </p:txBody>
      </p:sp>
      <p:sp>
        <p:nvSpPr>
          <p:cNvPr id="3" name="Subtitle 2"/>
          <p:cNvSpPr>
            <a:spLocks noGrp="1"/>
          </p:cNvSpPr>
          <p:nvPr>
            <p:ph type="subTitle" idx="1"/>
          </p:nvPr>
        </p:nvSpPr>
        <p:spPr>
          <a:xfrm>
            <a:off x="4572000" y="15368695"/>
            <a:ext cx="27432000" cy="7064585"/>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51A4ED9-8B4C-0648-9464-DB0F494C2DC2}" type="datetimeFigureOut">
              <a:rPr lang="en-US" smtClean="0"/>
              <a:t>4/17/2018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7B861D-EB3B-FB4B-8160-CA00471CEC91}" type="slidenum">
              <a:rPr lang="en-US" smtClean="0"/>
              <a:t>‹#›</a:t>
            </a:fld>
            <a:endParaRPr lang="en-US"/>
          </a:p>
        </p:txBody>
      </p:sp>
    </p:spTree>
    <p:extLst>
      <p:ext uri="{BB962C8B-B14F-4D97-AF65-F5344CB8AC3E}">
        <p14:creationId xmlns:p14="http://schemas.microsoft.com/office/powerpoint/2010/main" val="40017293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1A4ED9-8B4C-0648-9464-DB0F494C2DC2}" type="datetimeFigureOut">
              <a:rPr lang="en-US" smtClean="0"/>
              <a:t>4/17/2018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7B861D-EB3B-FB4B-8160-CA00471CEC91}" type="slidenum">
              <a:rPr lang="en-US" smtClean="0"/>
              <a:t>‹#›</a:t>
            </a:fld>
            <a:endParaRPr lang="en-US"/>
          </a:p>
        </p:txBody>
      </p:sp>
    </p:spTree>
    <p:extLst>
      <p:ext uri="{BB962C8B-B14F-4D97-AF65-F5344CB8AC3E}">
        <p14:creationId xmlns:p14="http://schemas.microsoft.com/office/powerpoint/2010/main" val="319998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557867"/>
            <a:ext cx="7886700" cy="2479717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14602" y="1557867"/>
            <a:ext cx="23202900" cy="247971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1A4ED9-8B4C-0648-9464-DB0F494C2DC2}" type="datetimeFigureOut">
              <a:rPr lang="en-US" smtClean="0"/>
              <a:t>4/17/2018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7B861D-EB3B-FB4B-8160-CA00471CEC91}" type="slidenum">
              <a:rPr lang="en-US" smtClean="0"/>
              <a:t>‹#›</a:t>
            </a:fld>
            <a:endParaRPr lang="en-US"/>
          </a:p>
        </p:txBody>
      </p:sp>
    </p:spTree>
    <p:extLst>
      <p:ext uri="{BB962C8B-B14F-4D97-AF65-F5344CB8AC3E}">
        <p14:creationId xmlns:p14="http://schemas.microsoft.com/office/powerpoint/2010/main" val="309619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1A4ED9-8B4C-0648-9464-DB0F494C2DC2}" type="datetimeFigureOut">
              <a:rPr lang="en-US" smtClean="0"/>
              <a:t>4/17/2018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7B861D-EB3B-FB4B-8160-CA00471CEC91}" type="slidenum">
              <a:rPr lang="en-US" smtClean="0"/>
              <a:t>‹#›</a:t>
            </a:fld>
            <a:endParaRPr lang="en-US"/>
          </a:p>
        </p:txBody>
      </p:sp>
    </p:spTree>
    <p:extLst>
      <p:ext uri="{BB962C8B-B14F-4D97-AF65-F5344CB8AC3E}">
        <p14:creationId xmlns:p14="http://schemas.microsoft.com/office/powerpoint/2010/main" val="3083816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7294888"/>
            <a:ext cx="31546800" cy="12171678"/>
          </a:xfrm>
        </p:spPr>
        <p:txBody>
          <a:bodyPr anchor="b"/>
          <a:lstStyle>
            <a:lvl1pPr>
              <a:defRPr sz="24000"/>
            </a:lvl1pPr>
          </a:lstStyle>
          <a:p>
            <a:r>
              <a:rPr lang="en-US"/>
              <a:t>Click to edit Master title style</a:t>
            </a:r>
            <a:endParaRPr lang="en-US" dirty="0"/>
          </a:p>
        </p:txBody>
      </p:sp>
      <p:sp>
        <p:nvSpPr>
          <p:cNvPr id="3" name="Text Placeholder 2"/>
          <p:cNvSpPr>
            <a:spLocks noGrp="1"/>
          </p:cNvSpPr>
          <p:nvPr>
            <p:ph type="body" idx="1"/>
          </p:nvPr>
        </p:nvSpPr>
        <p:spPr>
          <a:xfrm>
            <a:off x="2495552" y="19581715"/>
            <a:ext cx="31546800" cy="640079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51A4ED9-8B4C-0648-9464-DB0F494C2DC2}" type="datetimeFigureOut">
              <a:rPr lang="en-US" smtClean="0"/>
              <a:t>4/17/2018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7B861D-EB3B-FB4B-8160-CA00471CEC91}" type="slidenum">
              <a:rPr lang="en-US" smtClean="0"/>
              <a:t>‹#›</a:t>
            </a:fld>
            <a:endParaRPr lang="en-US"/>
          </a:p>
        </p:txBody>
      </p:sp>
    </p:spTree>
    <p:extLst>
      <p:ext uri="{BB962C8B-B14F-4D97-AF65-F5344CB8AC3E}">
        <p14:creationId xmlns:p14="http://schemas.microsoft.com/office/powerpoint/2010/main" val="3053730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600" y="7789333"/>
            <a:ext cx="15544800" cy="1856570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16600" y="7789333"/>
            <a:ext cx="15544800" cy="1856570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51A4ED9-8B4C-0648-9464-DB0F494C2DC2}" type="datetimeFigureOut">
              <a:rPr lang="en-US" smtClean="0"/>
              <a:t>4/17/2018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7B861D-EB3B-FB4B-8160-CA00471CEC91}" type="slidenum">
              <a:rPr lang="en-US" smtClean="0"/>
              <a:t>‹#›</a:t>
            </a:fld>
            <a:endParaRPr lang="en-US"/>
          </a:p>
        </p:txBody>
      </p:sp>
    </p:spTree>
    <p:extLst>
      <p:ext uri="{BB962C8B-B14F-4D97-AF65-F5344CB8AC3E}">
        <p14:creationId xmlns:p14="http://schemas.microsoft.com/office/powerpoint/2010/main" val="4490725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557873"/>
            <a:ext cx="31546800" cy="5655735"/>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19368" y="7172962"/>
            <a:ext cx="15473360" cy="351535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Edit Master text styles</a:t>
            </a:r>
          </a:p>
        </p:txBody>
      </p:sp>
      <p:sp>
        <p:nvSpPr>
          <p:cNvPr id="4" name="Content Placeholder 3"/>
          <p:cNvSpPr>
            <a:spLocks noGrp="1"/>
          </p:cNvSpPr>
          <p:nvPr>
            <p:ph sz="half" idx="2"/>
          </p:nvPr>
        </p:nvSpPr>
        <p:spPr>
          <a:xfrm>
            <a:off x="2519368" y="10688320"/>
            <a:ext cx="15473360" cy="1572090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16602" y="7172962"/>
            <a:ext cx="15549564" cy="351535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Edit Master text styles</a:t>
            </a:r>
          </a:p>
        </p:txBody>
      </p:sp>
      <p:sp>
        <p:nvSpPr>
          <p:cNvPr id="6" name="Content Placeholder 5"/>
          <p:cNvSpPr>
            <a:spLocks noGrp="1"/>
          </p:cNvSpPr>
          <p:nvPr>
            <p:ph sz="quarter" idx="4"/>
          </p:nvPr>
        </p:nvSpPr>
        <p:spPr>
          <a:xfrm>
            <a:off x="18516602" y="10688320"/>
            <a:ext cx="15549564" cy="1572090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51A4ED9-8B4C-0648-9464-DB0F494C2DC2}" type="datetimeFigureOut">
              <a:rPr lang="en-US" smtClean="0"/>
              <a:t>4/17/2018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7B861D-EB3B-FB4B-8160-CA00471CEC91}" type="slidenum">
              <a:rPr lang="en-US" smtClean="0"/>
              <a:t>‹#›</a:t>
            </a:fld>
            <a:endParaRPr lang="en-US"/>
          </a:p>
        </p:txBody>
      </p:sp>
    </p:spTree>
    <p:extLst>
      <p:ext uri="{BB962C8B-B14F-4D97-AF65-F5344CB8AC3E}">
        <p14:creationId xmlns:p14="http://schemas.microsoft.com/office/powerpoint/2010/main" val="3662736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1A4ED9-8B4C-0648-9464-DB0F494C2DC2}" type="datetimeFigureOut">
              <a:rPr lang="en-US" smtClean="0"/>
              <a:t>4/17/2018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7B861D-EB3B-FB4B-8160-CA00471CEC91}" type="slidenum">
              <a:rPr lang="en-US" smtClean="0"/>
              <a:t>‹#›</a:t>
            </a:fld>
            <a:endParaRPr lang="en-US"/>
          </a:p>
        </p:txBody>
      </p:sp>
    </p:spTree>
    <p:extLst>
      <p:ext uri="{BB962C8B-B14F-4D97-AF65-F5344CB8AC3E}">
        <p14:creationId xmlns:p14="http://schemas.microsoft.com/office/powerpoint/2010/main" val="3880111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1A4ED9-8B4C-0648-9464-DB0F494C2DC2}" type="datetimeFigureOut">
              <a:rPr lang="en-US" smtClean="0"/>
              <a:t>4/17/2018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7B861D-EB3B-FB4B-8160-CA00471CEC91}" type="slidenum">
              <a:rPr lang="en-US" smtClean="0"/>
              <a:t>‹#›</a:t>
            </a:fld>
            <a:endParaRPr lang="en-US"/>
          </a:p>
        </p:txBody>
      </p:sp>
    </p:spTree>
    <p:extLst>
      <p:ext uri="{BB962C8B-B14F-4D97-AF65-F5344CB8AC3E}">
        <p14:creationId xmlns:p14="http://schemas.microsoft.com/office/powerpoint/2010/main" val="195218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950720"/>
            <a:ext cx="11796712" cy="6827520"/>
          </a:xfrm>
        </p:spPr>
        <p:txBody>
          <a:bodyPr anchor="b"/>
          <a:lstStyle>
            <a:lvl1pPr>
              <a:defRPr sz="12800"/>
            </a:lvl1pPr>
          </a:lstStyle>
          <a:p>
            <a:r>
              <a:rPr lang="en-US"/>
              <a:t>Click to edit Master title style</a:t>
            </a:r>
            <a:endParaRPr lang="en-US" dirty="0"/>
          </a:p>
        </p:txBody>
      </p:sp>
      <p:sp>
        <p:nvSpPr>
          <p:cNvPr id="3" name="Content Placeholder 2"/>
          <p:cNvSpPr>
            <a:spLocks noGrp="1"/>
          </p:cNvSpPr>
          <p:nvPr>
            <p:ph idx="1"/>
          </p:nvPr>
        </p:nvSpPr>
        <p:spPr>
          <a:xfrm>
            <a:off x="15549564" y="4213020"/>
            <a:ext cx="18516600" cy="20794133"/>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9364" y="8778240"/>
            <a:ext cx="11796712" cy="16262775"/>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Edit Master text styles</a:t>
            </a:r>
          </a:p>
        </p:txBody>
      </p:sp>
      <p:sp>
        <p:nvSpPr>
          <p:cNvPr id="5" name="Date Placeholder 4"/>
          <p:cNvSpPr>
            <a:spLocks noGrp="1"/>
          </p:cNvSpPr>
          <p:nvPr>
            <p:ph type="dt" sz="half" idx="10"/>
          </p:nvPr>
        </p:nvSpPr>
        <p:spPr/>
        <p:txBody>
          <a:bodyPr/>
          <a:lstStyle/>
          <a:p>
            <a:fld id="{651A4ED9-8B4C-0648-9464-DB0F494C2DC2}" type="datetimeFigureOut">
              <a:rPr lang="en-US" smtClean="0"/>
              <a:t>4/17/2018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7B861D-EB3B-FB4B-8160-CA00471CEC91}" type="slidenum">
              <a:rPr lang="en-US" smtClean="0"/>
              <a:t>‹#›</a:t>
            </a:fld>
            <a:endParaRPr lang="en-US"/>
          </a:p>
        </p:txBody>
      </p:sp>
    </p:spTree>
    <p:extLst>
      <p:ext uri="{BB962C8B-B14F-4D97-AF65-F5344CB8AC3E}">
        <p14:creationId xmlns:p14="http://schemas.microsoft.com/office/powerpoint/2010/main" val="17476968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950720"/>
            <a:ext cx="11796712" cy="6827520"/>
          </a:xfrm>
        </p:spPr>
        <p:txBody>
          <a:bodyPr anchor="b"/>
          <a:lstStyle>
            <a:lvl1pPr>
              <a:defRPr sz="1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549564" y="4213020"/>
            <a:ext cx="18516600" cy="20794133"/>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endParaRPr lang="en-US" dirty="0"/>
          </a:p>
        </p:txBody>
      </p:sp>
      <p:sp>
        <p:nvSpPr>
          <p:cNvPr id="4" name="Text Placeholder 3"/>
          <p:cNvSpPr>
            <a:spLocks noGrp="1"/>
          </p:cNvSpPr>
          <p:nvPr>
            <p:ph type="body" sz="half" idx="2"/>
          </p:nvPr>
        </p:nvSpPr>
        <p:spPr>
          <a:xfrm>
            <a:off x="2519364" y="8778240"/>
            <a:ext cx="11796712" cy="16262775"/>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Edit Master text styles</a:t>
            </a:r>
          </a:p>
        </p:txBody>
      </p:sp>
      <p:sp>
        <p:nvSpPr>
          <p:cNvPr id="5" name="Date Placeholder 4"/>
          <p:cNvSpPr>
            <a:spLocks noGrp="1"/>
          </p:cNvSpPr>
          <p:nvPr>
            <p:ph type="dt" sz="half" idx="10"/>
          </p:nvPr>
        </p:nvSpPr>
        <p:spPr/>
        <p:txBody>
          <a:bodyPr/>
          <a:lstStyle/>
          <a:p>
            <a:fld id="{651A4ED9-8B4C-0648-9464-DB0F494C2DC2}" type="datetimeFigureOut">
              <a:rPr lang="en-US" smtClean="0"/>
              <a:t>4/17/2018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7B861D-EB3B-FB4B-8160-CA00471CEC91}" type="slidenum">
              <a:rPr lang="en-US" smtClean="0"/>
              <a:t>‹#›</a:t>
            </a:fld>
            <a:endParaRPr lang="en-US"/>
          </a:p>
        </p:txBody>
      </p:sp>
    </p:spTree>
    <p:extLst>
      <p:ext uri="{BB962C8B-B14F-4D97-AF65-F5344CB8AC3E}">
        <p14:creationId xmlns:p14="http://schemas.microsoft.com/office/powerpoint/2010/main" val="5054209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557873"/>
            <a:ext cx="31546800" cy="565573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4600" y="7789333"/>
            <a:ext cx="31546800" cy="1856570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14600" y="27120433"/>
            <a:ext cx="8229600" cy="1557867"/>
          </a:xfrm>
          <a:prstGeom prst="rect">
            <a:avLst/>
          </a:prstGeom>
        </p:spPr>
        <p:txBody>
          <a:bodyPr vert="horz" lIns="91440" tIns="45720" rIns="91440" bIns="45720" rtlCol="0" anchor="ctr"/>
          <a:lstStyle>
            <a:lvl1pPr algn="l">
              <a:defRPr sz="4800">
                <a:solidFill>
                  <a:schemeClr val="tx1">
                    <a:tint val="75000"/>
                  </a:schemeClr>
                </a:solidFill>
              </a:defRPr>
            </a:lvl1pPr>
          </a:lstStyle>
          <a:p>
            <a:fld id="{651A4ED9-8B4C-0648-9464-DB0F494C2DC2}" type="datetimeFigureOut">
              <a:rPr lang="en-US" smtClean="0"/>
              <a:t>4/17/2018</a:t>
            </a:fld>
            <a:endParaRPr lang="en-US"/>
          </a:p>
        </p:txBody>
      </p:sp>
      <p:sp>
        <p:nvSpPr>
          <p:cNvPr id="5" name="Footer Placeholder 4"/>
          <p:cNvSpPr>
            <a:spLocks noGrp="1"/>
          </p:cNvSpPr>
          <p:nvPr>
            <p:ph type="ftr" sz="quarter" idx="3"/>
          </p:nvPr>
        </p:nvSpPr>
        <p:spPr>
          <a:xfrm>
            <a:off x="12115800" y="27120433"/>
            <a:ext cx="12344400" cy="1557867"/>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831800" y="27120433"/>
            <a:ext cx="8229600" cy="1557867"/>
          </a:xfrm>
          <a:prstGeom prst="rect">
            <a:avLst/>
          </a:prstGeom>
        </p:spPr>
        <p:txBody>
          <a:bodyPr vert="horz" lIns="91440" tIns="45720" rIns="91440" bIns="45720" rtlCol="0" anchor="ctr"/>
          <a:lstStyle>
            <a:lvl1pPr algn="r">
              <a:defRPr sz="4800">
                <a:solidFill>
                  <a:schemeClr val="tx1">
                    <a:tint val="75000"/>
                  </a:schemeClr>
                </a:solidFill>
              </a:defRPr>
            </a:lvl1pPr>
          </a:lstStyle>
          <a:p>
            <a:fld id="{507B861D-EB3B-FB4B-8160-CA00471CEC91}" type="slidenum">
              <a:rPr lang="en-US" smtClean="0"/>
              <a:t>‹#›</a:t>
            </a:fld>
            <a:endParaRPr lang="en-US"/>
          </a:p>
        </p:txBody>
      </p:sp>
    </p:spTree>
    <p:extLst>
      <p:ext uri="{BB962C8B-B14F-4D97-AF65-F5344CB8AC3E}">
        <p14:creationId xmlns:p14="http://schemas.microsoft.com/office/powerpoint/2010/main" val="15422394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hart" Target="../charts/chart1.xml"/><Relationship Id="rId7"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tiff"/><Relationship Id="rId5" Type="http://schemas.openxmlformats.org/officeDocument/2006/relationships/image" Target="../media/image2.tiff"/><Relationship Id="rId4" Type="http://schemas.openxmlformats.org/officeDocument/2006/relationships/image" Target="../media/image1.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8837EB2-3288-9042-A73D-6F8BBED5EC3B}"/>
              </a:ext>
            </a:extLst>
          </p:cNvPr>
          <p:cNvSpPr txBox="1"/>
          <p:nvPr/>
        </p:nvSpPr>
        <p:spPr>
          <a:xfrm>
            <a:off x="2310278" y="780719"/>
            <a:ext cx="31830876" cy="4216539"/>
          </a:xfrm>
          <a:prstGeom prst="rect">
            <a:avLst/>
          </a:prstGeom>
          <a:solidFill>
            <a:schemeClr val="accent1">
              <a:lumMod val="40000"/>
              <a:lumOff val="60000"/>
            </a:schemeClr>
          </a:solidFill>
          <a:ln>
            <a:solidFill>
              <a:schemeClr val="tx1"/>
            </a:solidFill>
          </a:ln>
        </p:spPr>
        <p:txBody>
          <a:bodyPr wrap="square" lIns="1371600" rIns="1371600" rtlCol="0">
            <a:spAutoFit/>
          </a:bodyPr>
          <a:lstStyle/>
          <a:p>
            <a:pPr algn="ctr"/>
            <a:r>
              <a:rPr lang="en-US" sz="8000" b="1" dirty="0"/>
              <a:t>Long Short Term Memory Recurrent Neural Network Poetry Generation</a:t>
            </a:r>
          </a:p>
          <a:p>
            <a:pPr algn="ctr"/>
            <a:r>
              <a:rPr lang="en-US" sz="5400" dirty="0"/>
              <a:t>Nathan Smith, David Devore – IUS Computer Science</a:t>
            </a:r>
          </a:p>
          <a:p>
            <a:pPr algn="ctr"/>
            <a:r>
              <a:rPr lang="en-US" sz="5400" dirty="0"/>
              <a:t>Faculty Advisor </a:t>
            </a:r>
            <a:r>
              <a:rPr lang="en-US" sz="5400" dirty="0" err="1"/>
              <a:t>Suranga</a:t>
            </a:r>
            <a:r>
              <a:rPr lang="en-US" sz="5400" dirty="0"/>
              <a:t> </a:t>
            </a:r>
            <a:r>
              <a:rPr lang="en-US" sz="5400" dirty="0" err="1"/>
              <a:t>Hettiarachci</a:t>
            </a:r>
            <a:endParaRPr lang="en-US" sz="5400" dirty="0"/>
          </a:p>
        </p:txBody>
      </p:sp>
      <p:sp>
        <p:nvSpPr>
          <p:cNvPr id="5" name="TextBox 4">
            <a:extLst>
              <a:ext uri="{FF2B5EF4-FFF2-40B4-BE49-F238E27FC236}">
                <a16:creationId xmlns:a16="http://schemas.microsoft.com/office/drawing/2014/main" id="{15B45391-64DE-EB4A-B9A8-F94348533761}"/>
              </a:ext>
            </a:extLst>
          </p:cNvPr>
          <p:cNvSpPr txBox="1"/>
          <p:nvPr/>
        </p:nvSpPr>
        <p:spPr>
          <a:xfrm>
            <a:off x="2434864" y="4979046"/>
            <a:ext cx="9250323" cy="4555093"/>
          </a:xfrm>
          <a:prstGeom prst="rect">
            <a:avLst/>
          </a:prstGeom>
          <a:noFill/>
          <a:ln>
            <a:noFill/>
          </a:ln>
        </p:spPr>
        <p:txBody>
          <a:bodyPr wrap="square" rtlCol="0">
            <a:spAutoFit/>
          </a:bodyPr>
          <a:lstStyle/>
          <a:p>
            <a:pPr algn="ctr"/>
            <a:r>
              <a:rPr lang="en-US" sz="5000" b="1" dirty="0"/>
              <a:t>Abstract</a:t>
            </a:r>
          </a:p>
          <a:p>
            <a:pPr algn="ctr"/>
            <a:r>
              <a:rPr lang="en-US" sz="3000" dirty="0"/>
              <a:t>Our motivation is to find out if a machine with no subjective feelings can create poetry with subjective meanings. We use a Recurrent Neural Network (RNN) to generate poetry. RNNs are able to utilize a prior sequence of inputs to interpret a current situation similar to humans. The RNN uses Long Short Term Memory (LSTM) cells which are capable of making connections further back in the history sequence than a typical RNN.</a:t>
            </a:r>
          </a:p>
        </p:txBody>
      </p:sp>
      <p:sp>
        <p:nvSpPr>
          <p:cNvPr id="6" name="TextBox 5">
            <a:extLst>
              <a:ext uri="{FF2B5EF4-FFF2-40B4-BE49-F238E27FC236}">
                <a16:creationId xmlns:a16="http://schemas.microsoft.com/office/drawing/2014/main" id="{F642D85D-538D-C54C-9425-4E8EBE494108}"/>
              </a:ext>
            </a:extLst>
          </p:cNvPr>
          <p:cNvSpPr txBox="1"/>
          <p:nvPr/>
        </p:nvSpPr>
        <p:spPr>
          <a:xfrm>
            <a:off x="13062848" y="4979046"/>
            <a:ext cx="10450284" cy="6401753"/>
          </a:xfrm>
          <a:prstGeom prst="rect">
            <a:avLst/>
          </a:prstGeom>
          <a:noFill/>
          <a:ln>
            <a:noFill/>
          </a:ln>
        </p:spPr>
        <p:txBody>
          <a:bodyPr wrap="square" rtlCol="0">
            <a:spAutoFit/>
          </a:bodyPr>
          <a:lstStyle/>
          <a:p>
            <a:pPr algn="ctr"/>
            <a:r>
              <a:rPr lang="en-US" sz="5000" b="1" dirty="0"/>
              <a:t>Methodology</a:t>
            </a:r>
          </a:p>
          <a:p>
            <a:pPr algn="ctr"/>
            <a:r>
              <a:rPr lang="en-US" sz="3000" dirty="0"/>
              <a:t>We used Google’s machine learning framework, </a:t>
            </a:r>
            <a:r>
              <a:rPr lang="en-US" sz="3000" dirty="0" err="1"/>
              <a:t>Tensorflow</a:t>
            </a:r>
            <a:r>
              <a:rPr lang="en-US" sz="3000" dirty="0"/>
              <a:t>, to build our neural network. Our neural network consists of a dynamic RNN with a multi LSTM cell comprised of two basic LSTM cells. Each basic cell consists of 256 nodes within their hidden layers.</a:t>
            </a:r>
          </a:p>
          <a:p>
            <a:pPr algn="ctr"/>
            <a:endParaRPr lang="en-US" sz="3000" dirty="0"/>
          </a:p>
          <a:p>
            <a:pPr algn="ctr"/>
            <a:r>
              <a:rPr lang="en-US" sz="3000" dirty="0"/>
              <a:t>We chose to feed inputs into the network as sequences of characters rather than words. The disadvantage of this is that it grants the ability for the network to make up fake words. However, the disadvantage is made up for in performance. The network trains more quickly when the input sequence can only be one of 26 distinct characters.</a:t>
            </a:r>
          </a:p>
        </p:txBody>
      </p:sp>
      <p:sp>
        <p:nvSpPr>
          <p:cNvPr id="7" name="TextBox 6">
            <a:extLst>
              <a:ext uri="{FF2B5EF4-FFF2-40B4-BE49-F238E27FC236}">
                <a16:creationId xmlns:a16="http://schemas.microsoft.com/office/drawing/2014/main" id="{72AB2FA3-3E85-4142-8E50-41940D67D819}"/>
              </a:ext>
            </a:extLst>
          </p:cNvPr>
          <p:cNvSpPr txBox="1"/>
          <p:nvPr/>
        </p:nvSpPr>
        <p:spPr>
          <a:xfrm>
            <a:off x="25015379" y="5064561"/>
            <a:ext cx="9125775" cy="6863417"/>
          </a:xfrm>
          <a:prstGeom prst="rect">
            <a:avLst/>
          </a:prstGeom>
          <a:noFill/>
          <a:ln>
            <a:noFill/>
          </a:ln>
        </p:spPr>
        <p:txBody>
          <a:bodyPr wrap="square" rtlCol="0">
            <a:spAutoFit/>
          </a:bodyPr>
          <a:lstStyle/>
          <a:p>
            <a:pPr algn="ctr"/>
            <a:r>
              <a:rPr lang="en-US" sz="5000" b="1" dirty="0"/>
              <a:t>Discussion</a:t>
            </a:r>
          </a:p>
          <a:p>
            <a:pPr algn="ctr"/>
            <a:r>
              <a:rPr lang="en-US" sz="3000" dirty="0"/>
              <a:t>We initially observed some issues which showed the network would always choose the most common letter regardless of the previous inputs. This led to repetition of the word “the” multiple times.</a:t>
            </a:r>
          </a:p>
          <a:p>
            <a:pPr algn="ctr"/>
            <a:endParaRPr lang="en-US" sz="3000" dirty="0"/>
          </a:p>
          <a:p>
            <a:pPr algn="ctr"/>
            <a:r>
              <a:rPr lang="en-US" sz="3000" dirty="0"/>
              <a:t>We fixed this by overriding the network’s initial internal state to the previous final internal state before each input.</a:t>
            </a:r>
          </a:p>
          <a:p>
            <a:pPr algn="ctr"/>
            <a:endParaRPr lang="en-US" sz="3000" dirty="0"/>
          </a:p>
          <a:p>
            <a:pPr algn="ctr"/>
            <a:r>
              <a:rPr lang="en-US" sz="3000" dirty="0"/>
              <a:t>We observed that the network has capacity to be more creative when trained on a larger data set. This is due to the fact that when it trains on a small data set, it doesn’t train on that many variations of writing.</a:t>
            </a:r>
          </a:p>
        </p:txBody>
      </p:sp>
      <p:sp>
        <p:nvSpPr>
          <p:cNvPr id="8" name="TextBox 7">
            <a:extLst>
              <a:ext uri="{FF2B5EF4-FFF2-40B4-BE49-F238E27FC236}">
                <a16:creationId xmlns:a16="http://schemas.microsoft.com/office/drawing/2014/main" id="{98AB3C0C-CC2F-9E4C-958E-746C54220182}"/>
              </a:ext>
            </a:extLst>
          </p:cNvPr>
          <p:cNvSpPr txBox="1"/>
          <p:nvPr/>
        </p:nvSpPr>
        <p:spPr>
          <a:xfrm>
            <a:off x="24950730" y="24205639"/>
            <a:ext cx="9125775" cy="4555093"/>
          </a:xfrm>
          <a:prstGeom prst="rect">
            <a:avLst/>
          </a:prstGeom>
          <a:noFill/>
          <a:ln>
            <a:noFill/>
          </a:ln>
        </p:spPr>
        <p:txBody>
          <a:bodyPr wrap="square" rtlCol="0">
            <a:spAutoFit/>
          </a:bodyPr>
          <a:lstStyle/>
          <a:p>
            <a:pPr algn="ctr"/>
            <a:r>
              <a:rPr lang="en-US" sz="5000" b="1" dirty="0"/>
              <a:t>References</a:t>
            </a:r>
          </a:p>
          <a:p>
            <a:pPr algn="ctr"/>
            <a:r>
              <a:rPr lang="en-US" sz="3000" dirty="0" err="1"/>
              <a:t>Karpathy</a:t>
            </a:r>
            <a:r>
              <a:rPr lang="en-US" sz="3000" dirty="0"/>
              <a:t>, A. (2015, May 21). The Unreasonable Effectiveness of Recurrent Neural Networks. Retrieved April 09, 2018, from http://karpathy.github.io/2015/05/21/rnn-effectiveness/</a:t>
            </a:r>
          </a:p>
          <a:p>
            <a:pPr algn="ctr"/>
            <a:endParaRPr lang="en-US" sz="3000" dirty="0"/>
          </a:p>
          <a:p>
            <a:pPr algn="ctr"/>
            <a:r>
              <a:rPr lang="en-US" sz="3000" dirty="0"/>
              <a:t>G. (2018, January 27). Recurrent Neural Networks  |  </a:t>
            </a:r>
            <a:r>
              <a:rPr lang="en-US" sz="3000" dirty="0" err="1"/>
              <a:t>TensorFlow</a:t>
            </a:r>
            <a:r>
              <a:rPr lang="en-US" sz="3000" dirty="0"/>
              <a:t>. Retrieved April 16, 2018, from https://</a:t>
            </a:r>
            <a:r>
              <a:rPr lang="en-US" sz="3000" dirty="0" err="1"/>
              <a:t>www.tensorflow.org</a:t>
            </a:r>
            <a:r>
              <a:rPr lang="en-US" sz="3000" dirty="0"/>
              <a:t>/tutorials/recurrent</a:t>
            </a:r>
          </a:p>
        </p:txBody>
      </p:sp>
      <p:sp>
        <p:nvSpPr>
          <p:cNvPr id="2" name="TextBox 1">
            <a:extLst>
              <a:ext uri="{FF2B5EF4-FFF2-40B4-BE49-F238E27FC236}">
                <a16:creationId xmlns:a16="http://schemas.microsoft.com/office/drawing/2014/main" id="{0C398FF2-573D-42E6-A118-0D479C50B194}"/>
              </a:ext>
            </a:extLst>
          </p:cNvPr>
          <p:cNvSpPr txBox="1"/>
          <p:nvPr/>
        </p:nvSpPr>
        <p:spPr>
          <a:xfrm>
            <a:off x="25015379" y="12626571"/>
            <a:ext cx="9125756" cy="5016758"/>
          </a:xfrm>
          <a:prstGeom prst="rect">
            <a:avLst/>
          </a:prstGeom>
          <a:noFill/>
          <a:ln>
            <a:noFill/>
          </a:ln>
        </p:spPr>
        <p:txBody>
          <a:bodyPr wrap="square" rtlCol="0" anchor="ctr">
            <a:spAutoFit/>
          </a:bodyPr>
          <a:lstStyle/>
          <a:p>
            <a:pPr algn="ctr"/>
            <a:r>
              <a:rPr lang="en-US" sz="5000" b="1"/>
              <a:t>Generated Poem Samples</a:t>
            </a:r>
            <a:endParaRPr lang="en-US" sz="5000" b="1" dirty="0"/>
          </a:p>
          <a:p>
            <a:r>
              <a:rPr lang="en-US" sz="3000" dirty="0"/>
              <a:t>the upproarible, think not in disdain, maintain a fearful silence; strength i'll spare a wandering each other at all time; so it do' native love, now i am gone and knew that which now free</a:t>
            </a:r>
          </a:p>
          <a:p>
            <a:endParaRPr lang="en-US" sz="3000" dirty="0"/>
          </a:p>
          <a:p>
            <a:r>
              <a:rPr lang="en-US" sz="3000" dirty="0"/>
              <a:t>my love gone; for when i died. as he among the dream’s shade! at meales blow thick and gallifing up all what she bowed in however home-white book, as he busy for the seeming gorgom in the wrong of silence </a:t>
            </a:r>
          </a:p>
        </p:txBody>
      </p:sp>
      <p:graphicFrame>
        <p:nvGraphicFramePr>
          <p:cNvPr id="9" name="Chart 8">
            <a:extLst>
              <a:ext uri="{FF2B5EF4-FFF2-40B4-BE49-F238E27FC236}">
                <a16:creationId xmlns:a16="http://schemas.microsoft.com/office/drawing/2014/main" id="{DCE26B2A-1FA1-AC42-A842-7F88958D7E1A}"/>
              </a:ext>
            </a:extLst>
          </p:cNvPr>
          <p:cNvGraphicFramePr>
            <a:graphicFrameLocks/>
          </p:cNvGraphicFramePr>
          <p:nvPr>
            <p:extLst>
              <p:ext uri="{D42A27DB-BD31-4B8C-83A1-F6EECF244321}">
                <p14:modId xmlns:p14="http://schemas.microsoft.com/office/powerpoint/2010/main" val="1266347407"/>
              </p:ext>
            </p:extLst>
          </p:nvPr>
        </p:nvGraphicFramePr>
        <p:xfrm>
          <a:off x="13062848" y="11683890"/>
          <a:ext cx="10450284" cy="6356346"/>
        </p:xfrm>
        <a:graphic>
          <a:graphicData uri="http://schemas.openxmlformats.org/drawingml/2006/chart">
            <c:chart xmlns:c="http://schemas.openxmlformats.org/drawingml/2006/chart" xmlns:r="http://schemas.openxmlformats.org/officeDocument/2006/relationships" r:id="rId3"/>
          </a:graphicData>
        </a:graphic>
      </p:graphicFrame>
      <p:pic>
        <p:nvPicPr>
          <p:cNvPr id="3" name="Picture 2">
            <a:extLst>
              <a:ext uri="{FF2B5EF4-FFF2-40B4-BE49-F238E27FC236}">
                <a16:creationId xmlns:a16="http://schemas.microsoft.com/office/drawing/2014/main" id="{C5D91CAD-9CD5-8B47-8855-11731C585ACD}"/>
              </a:ext>
            </a:extLst>
          </p:cNvPr>
          <p:cNvPicPr>
            <a:picLocks noChangeAspect="1"/>
          </p:cNvPicPr>
          <p:nvPr/>
        </p:nvPicPr>
        <p:blipFill>
          <a:blip r:embed="rId4"/>
          <a:stretch>
            <a:fillRect/>
          </a:stretch>
        </p:blipFill>
        <p:spPr>
          <a:xfrm>
            <a:off x="2434846" y="10672787"/>
            <a:ext cx="9250341" cy="6383474"/>
          </a:xfrm>
          <a:prstGeom prst="rect">
            <a:avLst/>
          </a:prstGeom>
        </p:spPr>
      </p:pic>
      <p:sp>
        <p:nvSpPr>
          <p:cNvPr id="10" name="TextBox 9">
            <a:extLst>
              <a:ext uri="{FF2B5EF4-FFF2-40B4-BE49-F238E27FC236}">
                <a16:creationId xmlns:a16="http://schemas.microsoft.com/office/drawing/2014/main" id="{F23AC28A-D9B8-EC4C-88BE-782BE7810486}"/>
              </a:ext>
            </a:extLst>
          </p:cNvPr>
          <p:cNvSpPr txBox="1"/>
          <p:nvPr/>
        </p:nvSpPr>
        <p:spPr>
          <a:xfrm>
            <a:off x="2310258" y="9811013"/>
            <a:ext cx="9250342" cy="861774"/>
          </a:xfrm>
          <a:prstGeom prst="rect">
            <a:avLst/>
          </a:prstGeom>
          <a:noFill/>
        </p:spPr>
        <p:txBody>
          <a:bodyPr wrap="square" rtlCol="0">
            <a:spAutoFit/>
          </a:bodyPr>
          <a:lstStyle/>
          <a:p>
            <a:pPr algn="ctr"/>
            <a:r>
              <a:rPr lang="en-US" sz="5000" b="1" dirty="0"/>
              <a:t>RNN</a:t>
            </a:r>
            <a:r>
              <a:rPr lang="en-US" sz="3000" dirty="0"/>
              <a:t> </a:t>
            </a:r>
            <a:r>
              <a:rPr lang="en-US" sz="5000" b="1" dirty="0"/>
              <a:t>Diagram</a:t>
            </a:r>
          </a:p>
        </p:txBody>
      </p:sp>
      <p:sp>
        <p:nvSpPr>
          <p:cNvPr id="11" name="TextBox 10">
            <a:extLst>
              <a:ext uri="{FF2B5EF4-FFF2-40B4-BE49-F238E27FC236}">
                <a16:creationId xmlns:a16="http://schemas.microsoft.com/office/drawing/2014/main" id="{4F251B68-B1C6-D14B-B49E-255CBA9E66D5}"/>
              </a:ext>
            </a:extLst>
          </p:cNvPr>
          <p:cNvSpPr txBox="1"/>
          <p:nvPr/>
        </p:nvSpPr>
        <p:spPr>
          <a:xfrm>
            <a:off x="25015379" y="18265551"/>
            <a:ext cx="9125756" cy="5940088"/>
          </a:xfrm>
          <a:prstGeom prst="rect">
            <a:avLst/>
          </a:prstGeom>
          <a:noFill/>
        </p:spPr>
        <p:txBody>
          <a:bodyPr wrap="square" rtlCol="0">
            <a:spAutoFit/>
          </a:bodyPr>
          <a:lstStyle/>
          <a:p>
            <a:pPr algn="ctr"/>
            <a:r>
              <a:rPr lang="en-US" sz="5000" b="1" dirty="0"/>
              <a:t>Performance and Future Work</a:t>
            </a:r>
          </a:p>
          <a:p>
            <a:pPr algn="ctr"/>
            <a:r>
              <a:rPr lang="en-US" sz="3000" dirty="0"/>
              <a:t>Our original performance metric included enforcing a rhyme scheme. Since most of the poems in our data set are free verses,  the network does not generate rhymes very often. In the future, we will train the network on a different set of poems and analyze the performance.</a:t>
            </a:r>
          </a:p>
          <a:p>
            <a:pPr algn="ctr"/>
            <a:endParaRPr lang="en-US" sz="3000" dirty="0"/>
          </a:p>
          <a:p>
            <a:pPr algn="ctr"/>
            <a:r>
              <a:rPr lang="en-US" sz="3000" dirty="0"/>
              <a:t>Additionally, we intend to keep cohesiveness in sentences such as subject-verb agreement, or semantic relatedness between words. We observed this behavior in some poems. However, it can still be improved when considering larger chunks of output. </a:t>
            </a:r>
            <a:r>
              <a:rPr lang="en-US" sz="3000" b="1" dirty="0"/>
              <a:t>(See left)</a:t>
            </a:r>
            <a:endParaRPr lang="en-US" sz="3000" dirty="0"/>
          </a:p>
        </p:txBody>
      </p:sp>
      <p:pic>
        <p:nvPicPr>
          <p:cNvPr id="13" name="Picture 12">
            <a:extLst>
              <a:ext uri="{FF2B5EF4-FFF2-40B4-BE49-F238E27FC236}">
                <a16:creationId xmlns:a16="http://schemas.microsoft.com/office/drawing/2014/main" id="{C6406047-B283-1B41-ABB6-08EC38B9B4F2}"/>
              </a:ext>
            </a:extLst>
          </p:cNvPr>
          <p:cNvPicPr>
            <a:picLocks noChangeAspect="1"/>
          </p:cNvPicPr>
          <p:nvPr/>
        </p:nvPicPr>
        <p:blipFill>
          <a:blip r:embed="rId5"/>
          <a:stretch>
            <a:fillRect/>
          </a:stretch>
        </p:blipFill>
        <p:spPr>
          <a:xfrm>
            <a:off x="10557338" y="25613657"/>
            <a:ext cx="2006525" cy="2002678"/>
          </a:xfrm>
          <a:prstGeom prst="rect">
            <a:avLst/>
          </a:prstGeom>
        </p:spPr>
      </p:pic>
      <p:pic>
        <p:nvPicPr>
          <p:cNvPr id="17" name="Picture 16">
            <a:extLst>
              <a:ext uri="{FF2B5EF4-FFF2-40B4-BE49-F238E27FC236}">
                <a16:creationId xmlns:a16="http://schemas.microsoft.com/office/drawing/2014/main" id="{94FE02BC-044F-5849-8EAC-908CFE253178}"/>
              </a:ext>
            </a:extLst>
          </p:cNvPr>
          <p:cNvPicPr>
            <a:picLocks noChangeAspect="1"/>
          </p:cNvPicPr>
          <p:nvPr/>
        </p:nvPicPr>
        <p:blipFill>
          <a:blip r:embed="rId6"/>
          <a:stretch>
            <a:fillRect/>
          </a:stretch>
        </p:blipFill>
        <p:spPr>
          <a:xfrm>
            <a:off x="1723571" y="25027496"/>
            <a:ext cx="6350000" cy="3175000"/>
          </a:xfrm>
          <a:prstGeom prst="rect">
            <a:avLst/>
          </a:prstGeom>
        </p:spPr>
      </p:pic>
      <p:pic>
        <p:nvPicPr>
          <p:cNvPr id="18" name="Picture 17">
            <a:extLst>
              <a:ext uri="{FF2B5EF4-FFF2-40B4-BE49-F238E27FC236}">
                <a16:creationId xmlns:a16="http://schemas.microsoft.com/office/drawing/2014/main" id="{6B4D2864-20B6-404B-9680-5D8A59E49548}"/>
              </a:ext>
            </a:extLst>
          </p:cNvPr>
          <p:cNvPicPr>
            <a:picLocks noChangeAspect="1"/>
          </p:cNvPicPr>
          <p:nvPr/>
        </p:nvPicPr>
        <p:blipFill>
          <a:blip r:embed="rId7"/>
          <a:stretch>
            <a:fillRect/>
          </a:stretch>
        </p:blipFill>
        <p:spPr>
          <a:xfrm>
            <a:off x="8412411" y="25998863"/>
            <a:ext cx="1232266" cy="1232266"/>
          </a:xfrm>
          <a:prstGeom prst="rect">
            <a:avLst/>
          </a:prstGeom>
        </p:spPr>
      </p:pic>
      <p:sp>
        <p:nvSpPr>
          <p:cNvPr id="12" name="Rectangle 11">
            <a:extLst>
              <a:ext uri="{FF2B5EF4-FFF2-40B4-BE49-F238E27FC236}">
                <a16:creationId xmlns:a16="http://schemas.microsoft.com/office/drawing/2014/main" id="{107464EC-BB6E-9A41-B19B-60CE6CB05C81}"/>
              </a:ext>
            </a:extLst>
          </p:cNvPr>
          <p:cNvSpPr/>
          <p:nvPr/>
        </p:nvSpPr>
        <p:spPr>
          <a:xfrm>
            <a:off x="2434846" y="19594286"/>
            <a:ext cx="2137154" cy="2090057"/>
          </a:xfrm>
          <a:prstGeom prst="rect">
            <a:avLst/>
          </a:prstGeom>
          <a:ln>
            <a:solidFill>
              <a:schemeClr val="tx1"/>
            </a:solidFill>
          </a:ln>
          <a:effectLst>
            <a:softEdge rad="12700"/>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sz="2500" dirty="0"/>
              <a:t>One-hot encoded character</a:t>
            </a:r>
          </a:p>
        </p:txBody>
      </p:sp>
      <p:sp>
        <p:nvSpPr>
          <p:cNvPr id="16" name="Rectangle 15">
            <a:extLst>
              <a:ext uri="{FF2B5EF4-FFF2-40B4-BE49-F238E27FC236}">
                <a16:creationId xmlns:a16="http://schemas.microsoft.com/office/drawing/2014/main" id="{6A093FB5-6BAB-694E-9E7D-F1B22F781458}"/>
              </a:ext>
            </a:extLst>
          </p:cNvPr>
          <p:cNvSpPr/>
          <p:nvPr/>
        </p:nvSpPr>
        <p:spPr>
          <a:xfrm>
            <a:off x="6405886" y="19608758"/>
            <a:ext cx="2137154" cy="2090057"/>
          </a:xfrm>
          <a:prstGeom prst="rect">
            <a:avLst/>
          </a:prstGeom>
          <a:ln>
            <a:solidFill>
              <a:schemeClr val="tx1"/>
            </a:solidFill>
          </a:ln>
          <a:effectLst>
            <a:softEdge rad="12700"/>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sz="2500" dirty="0"/>
              <a:t>RNN hidden layers</a:t>
            </a:r>
          </a:p>
        </p:txBody>
      </p:sp>
      <p:sp>
        <p:nvSpPr>
          <p:cNvPr id="19" name="Rectangle 18">
            <a:extLst>
              <a:ext uri="{FF2B5EF4-FFF2-40B4-BE49-F238E27FC236}">
                <a16:creationId xmlns:a16="http://schemas.microsoft.com/office/drawing/2014/main" id="{DD17ED8B-BEFA-6344-9369-951F12C21852}"/>
              </a:ext>
            </a:extLst>
          </p:cNvPr>
          <p:cNvSpPr/>
          <p:nvPr/>
        </p:nvSpPr>
        <p:spPr>
          <a:xfrm>
            <a:off x="13471058" y="19608758"/>
            <a:ext cx="2391833" cy="2090057"/>
          </a:xfrm>
          <a:prstGeom prst="rect">
            <a:avLst/>
          </a:prstGeom>
          <a:ln>
            <a:solidFill>
              <a:schemeClr val="tx1"/>
            </a:solidFill>
          </a:ln>
          <a:effectLst>
            <a:softEdge rad="12700"/>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sz="2500" dirty="0"/>
              <a:t>Error calculation and backpropagation</a:t>
            </a:r>
          </a:p>
        </p:txBody>
      </p:sp>
      <p:sp>
        <p:nvSpPr>
          <p:cNvPr id="20" name="Rectangle 19">
            <a:extLst>
              <a:ext uri="{FF2B5EF4-FFF2-40B4-BE49-F238E27FC236}">
                <a16:creationId xmlns:a16="http://schemas.microsoft.com/office/drawing/2014/main" id="{41ADECF7-FB68-6749-A067-5834AE199D3C}"/>
              </a:ext>
            </a:extLst>
          </p:cNvPr>
          <p:cNvSpPr/>
          <p:nvPr/>
        </p:nvSpPr>
        <p:spPr>
          <a:xfrm>
            <a:off x="9938472" y="18200327"/>
            <a:ext cx="2137154" cy="2090057"/>
          </a:xfrm>
          <a:prstGeom prst="rect">
            <a:avLst/>
          </a:prstGeom>
          <a:ln>
            <a:solidFill>
              <a:schemeClr val="tx1"/>
            </a:solidFill>
          </a:ln>
          <a:effectLst>
            <a:softEdge rad="12700"/>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sz="2500" dirty="0"/>
              <a:t>Output prediction</a:t>
            </a:r>
          </a:p>
        </p:txBody>
      </p:sp>
      <p:sp>
        <p:nvSpPr>
          <p:cNvPr id="21" name="Rectangle 20">
            <a:extLst>
              <a:ext uri="{FF2B5EF4-FFF2-40B4-BE49-F238E27FC236}">
                <a16:creationId xmlns:a16="http://schemas.microsoft.com/office/drawing/2014/main" id="{107901C2-A1EC-CE4E-A13A-2D31C8292C76}"/>
              </a:ext>
            </a:extLst>
          </p:cNvPr>
          <p:cNvSpPr/>
          <p:nvPr/>
        </p:nvSpPr>
        <p:spPr>
          <a:xfrm>
            <a:off x="9938472" y="21235595"/>
            <a:ext cx="2137154" cy="2090057"/>
          </a:xfrm>
          <a:prstGeom prst="rect">
            <a:avLst/>
          </a:prstGeom>
          <a:ln>
            <a:solidFill>
              <a:schemeClr val="tx1"/>
            </a:solidFill>
          </a:ln>
          <a:effectLst>
            <a:softEdge rad="12700"/>
          </a:effectLst>
        </p:spPr>
        <p:style>
          <a:lnRef idx="2">
            <a:schemeClr val="accent1"/>
          </a:lnRef>
          <a:fillRef idx="1">
            <a:schemeClr val="lt1"/>
          </a:fillRef>
          <a:effectRef idx="0">
            <a:schemeClr val="accent1"/>
          </a:effectRef>
          <a:fontRef idx="minor">
            <a:schemeClr val="dk1"/>
          </a:fontRef>
        </p:style>
        <p:txBody>
          <a:bodyPr rtlCol="0" anchor="ctr"/>
          <a:lstStyle/>
          <a:p>
            <a:pPr algn="ctr"/>
            <a:r>
              <a:rPr lang="en-US" sz="2500" dirty="0"/>
              <a:t>Final internal state</a:t>
            </a:r>
          </a:p>
        </p:txBody>
      </p:sp>
      <p:cxnSp>
        <p:nvCxnSpPr>
          <p:cNvPr id="24" name="Straight Arrow Connector 23">
            <a:extLst>
              <a:ext uri="{FF2B5EF4-FFF2-40B4-BE49-F238E27FC236}">
                <a16:creationId xmlns:a16="http://schemas.microsoft.com/office/drawing/2014/main" id="{94F52439-56EC-2242-A805-088B4B55D062}"/>
              </a:ext>
            </a:extLst>
          </p:cNvPr>
          <p:cNvCxnSpPr>
            <a:stCxn id="12" idx="3"/>
            <a:endCxn id="16" idx="1"/>
          </p:cNvCxnSpPr>
          <p:nvPr/>
        </p:nvCxnSpPr>
        <p:spPr>
          <a:xfrm>
            <a:off x="4572000" y="20639315"/>
            <a:ext cx="1828800" cy="0"/>
          </a:xfrm>
          <a:prstGeom prst="straightConnector1">
            <a:avLst/>
          </a:prstGeom>
          <a:ln w="127000">
            <a:headEnd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D985DDD-16A2-0141-8F22-AE6DF4400878}"/>
              </a:ext>
            </a:extLst>
          </p:cNvPr>
          <p:cNvCxnSpPr>
            <a:stCxn id="20" idx="2"/>
            <a:endCxn id="21" idx="0"/>
          </p:cNvCxnSpPr>
          <p:nvPr/>
        </p:nvCxnSpPr>
        <p:spPr>
          <a:xfrm>
            <a:off x="11007049" y="20290384"/>
            <a:ext cx="0" cy="945211"/>
          </a:xfrm>
          <a:prstGeom prst="line">
            <a:avLst/>
          </a:prstGeom>
          <a:ln w="127000"/>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7A954C8-586A-0B46-A7A9-40A935A8D862}"/>
              </a:ext>
            </a:extLst>
          </p:cNvPr>
          <p:cNvCxnSpPr>
            <a:stCxn id="16" idx="3"/>
          </p:cNvCxnSpPr>
          <p:nvPr/>
        </p:nvCxnSpPr>
        <p:spPr>
          <a:xfrm flipV="1">
            <a:off x="8543040" y="20653786"/>
            <a:ext cx="2464009" cy="1"/>
          </a:xfrm>
          <a:prstGeom prst="straightConnector1">
            <a:avLst/>
          </a:prstGeom>
          <a:ln w="12700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AD00A510-5916-1D49-97E2-8C1BBE1220E3}"/>
              </a:ext>
            </a:extLst>
          </p:cNvPr>
          <p:cNvCxnSpPr>
            <a:endCxn id="19" idx="1"/>
          </p:cNvCxnSpPr>
          <p:nvPr/>
        </p:nvCxnSpPr>
        <p:spPr>
          <a:xfrm flipV="1">
            <a:off x="11007049" y="20653787"/>
            <a:ext cx="2464009" cy="0"/>
          </a:xfrm>
          <a:prstGeom prst="straightConnector1">
            <a:avLst/>
          </a:prstGeom>
          <a:ln w="127000">
            <a:tailEnd type="triangl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AC87851-1842-674A-9C41-EAC35C6728DB}"/>
              </a:ext>
            </a:extLst>
          </p:cNvPr>
          <p:cNvCxnSpPr>
            <a:stCxn id="21" idx="2"/>
          </p:cNvCxnSpPr>
          <p:nvPr/>
        </p:nvCxnSpPr>
        <p:spPr>
          <a:xfrm>
            <a:off x="11007049" y="23325652"/>
            <a:ext cx="0" cy="960812"/>
          </a:xfrm>
          <a:prstGeom prst="line">
            <a:avLst/>
          </a:prstGeom>
          <a:ln w="1270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F6C474A-4B1E-9840-AED4-730378B98A9A}"/>
              </a:ext>
            </a:extLst>
          </p:cNvPr>
          <p:cNvCxnSpPr/>
          <p:nvPr/>
        </p:nvCxnSpPr>
        <p:spPr>
          <a:xfrm flipH="1">
            <a:off x="7474463" y="24286464"/>
            <a:ext cx="3566160" cy="0"/>
          </a:xfrm>
          <a:prstGeom prst="line">
            <a:avLst/>
          </a:prstGeom>
          <a:ln w="127000"/>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778D702-34FA-7547-9F7D-8BA7C9F3E993}"/>
              </a:ext>
            </a:extLst>
          </p:cNvPr>
          <p:cNvCxnSpPr>
            <a:endCxn id="16" idx="2"/>
          </p:cNvCxnSpPr>
          <p:nvPr/>
        </p:nvCxnSpPr>
        <p:spPr>
          <a:xfrm flipH="1" flipV="1">
            <a:off x="7474463" y="21698815"/>
            <a:ext cx="0" cy="2587649"/>
          </a:xfrm>
          <a:prstGeom prst="straightConnector1">
            <a:avLst/>
          </a:prstGeom>
          <a:ln w="127000">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53E11EA-E410-7B4E-8EA9-0E8D88BDCF90}"/>
              </a:ext>
            </a:extLst>
          </p:cNvPr>
          <p:cNvCxnSpPr>
            <a:stCxn id="19" idx="2"/>
          </p:cNvCxnSpPr>
          <p:nvPr/>
        </p:nvCxnSpPr>
        <p:spPr>
          <a:xfrm>
            <a:off x="14666975" y="21698815"/>
            <a:ext cx="1" cy="2587649"/>
          </a:xfrm>
          <a:prstGeom prst="line">
            <a:avLst/>
          </a:prstGeom>
          <a:ln w="127000"/>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66785A55-5789-6C4B-8BC9-43249FB747C8}"/>
              </a:ext>
            </a:extLst>
          </p:cNvPr>
          <p:cNvCxnSpPr/>
          <p:nvPr/>
        </p:nvCxnSpPr>
        <p:spPr>
          <a:xfrm flipH="1">
            <a:off x="11007048" y="24286464"/>
            <a:ext cx="3657600" cy="0"/>
          </a:xfrm>
          <a:prstGeom prst="line">
            <a:avLst/>
          </a:prstGeom>
          <a:ln w="127000"/>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4D1E3F05-1572-BB40-A2C7-59CE307A5F92}"/>
              </a:ext>
            </a:extLst>
          </p:cNvPr>
          <p:cNvSpPr/>
          <p:nvPr/>
        </p:nvSpPr>
        <p:spPr>
          <a:xfrm>
            <a:off x="16464613" y="19434811"/>
            <a:ext cx="7884395" cy="9233297"/>
          </a:xfrm>
          <a:prstGeom prst="rect">
            <a:avLst/>
          </a:prstGeom>
        </p:spPr>
        <p:txBody>
          <a:bodyPr wrap="square">
            <a:spAutoFit/>
          </a:bodyPr>
          <a:lstStyle/>
          <a:p>
            <a:pPr algn="ctr"/>
            <a:r>
              <a:rPr lang="en-US" sz="5000" b="1" dirty="0"/>
              <a:t>Semantic Observation</a:t>
            </a:r>
          </a:p>
          <a:p>
            <a:r>
              <a:rPr lang="en-US" sz="3200" dirty="0">
                <a:solidFill>
                  <a:srgbClr val="00B050"/>
                </a:solidFill>
              </a:rPr>
              <a:t>flesh</a:t>
            </a:r>
            <a:r>
              <a:rPr lang="en-US" sz="3200" dirty="0"/>
              <a:t> and </a:t>
            </a:r>
            <a:r>
              <a:rPr lang="en-US" sz="3200" dirty="0">
                <a:solidFill>
                  <a:srgbClr val="00B050"/>
                </a:solidFill>
              </a:rPr>
              <a:t>blood</a:t>
            </a:r>
            <a:r>
              <a:rPr lang="en-US" sz="3200" dirty="0"/>
              <a:t> and wind must be the nonce…</a:t>
            </a:r>
          </a:p>
          <a:p>
            <a:r>
              <a:rPr lang="en-US" sz="3200" i="1" dirty="0"/>
              <a:t>This is a common phrase, so these two words are often seen together</a:t>
            </a:r>
          </a:p>
          <a:p>
            <a:endParaRPr lang="en-US" sz="3200" i="1" dirty="0"/>
          </a:p>
          <a:p>
            <a:r>
              <a:rPr lang="en-US" sz="3200" dirty="0"/>
              <a:t>roses to lines but to a languid god. the rising poet </a:t>
            </a:r>
            <a:r>
              <a:rPr lang="en-US" sz="3200" dirty="0">
                <a:solidFill>
                  <a:srgbClr val="00B050"/>
                </a:solidFill>
              </a:rPr>
              <a:t>begun</a:t>
            </a:r>
            <a:r>
              <a:rPr lang="en-US" sz="3200" dirty="0"/>
              <a:t>? its figure parts will wish i </a:t>
            </a:r>
            <a:r>
              <a:rPr lang="en-US" sz="3200" dirty="0">
                <a:solidFill>
                  <a:srgbClr val="00B050"/>
                </a:solidFill>
              </a:rPr>
              <a:t>run</a:t>
            </a:r>
            <a:r>
              <a:rPr lang="en-US" sz="3200" dirty="0"/>
              <a:t>; i found us over the trunk everywhere, their golden </a:t>
            </a:r>
            <a:r>
              <a:rPr lang="en-US" sz="3200" dirty="0">
                <a:solidFill>
                  <a:srgbClr val="00B050"/>
                </a:solidFill>
              </a:rPr>
              <a:t>gun</a:t>
            </a:r>
            <a:r>
              <a:rPr lang="en-US" sz="3200" dirty="0"/>
              <a:t>…</a:t>
            </a:r>
          </a:p>
          <a:p>
            <a:r>
              <a:rPr lang="en-US" sz="3200" i="1" dirty="0"/>
              <a:t>Occasionally, the network is capable of mimicking rhymes</a:t>
            </a:r>
          </a:p>
          <a:p>
            <a:endParaRPr lang="en-US" sz="3200" i="1" dirty="0"/>
          </a:p>
          <a:p>
            <a:r>
              <a:rPr lang="en-US" sz="3200" dirty="0">
                <a:solidFill>
                  <a:srgbClr val="FF0000"/>
                </a:solidFill>
              </a:rPr>
              <a:t>she</a:t>
            </a:r>
            <a:r>
              <a:rPr lang="en-US" sz="3200" dirty="0"/>
              <a:t> went  looking up at the moon. into the world. </a:t>
            </a:r>
            <a:r>
              <a:rPr lang="en-US" sz="3200" dirty="0">
                <a:solidFill>
                  <a:srgbClr val="FF0000"/>
                </a:solidFill>
              </a:rPr>
              <a:t>my father </a:t>
            </a:r>
            <a:r>
              <a:rPr lang="en-US" sz="3200" dirty="0"/>
              <a:t>came to sleep </a:t>
            </a:r>
            <a:r>
              <a:rPr lang="en-US" sz="3200" dirty="0">
                <a:solidFill>
                  <a:srgbClr val="FF0000"/>
                </a:solidFill>
              </a:rPr>
              <a:t>it</a:t>
            </a:r>
            <a:r>
              <a:rPr lang="en-US" sz="3200" dirty="0"/>
              <a:t> is just strewed…</a:t>
            </a:r>
          </a:p>
          <a:p>
            <a:r>
              <a:rPr lang="en-US" sz="3200" i="1" dirty="0"/>
              <a:t>Here there are some strange sentence subject changes when looking at semantic relation over the two sentences</a:t>
            </a:r>
          </a:p>
        </p:txBody>
      </p:sp>
      <p:sp>
        <p:nvSpPr>
          <p:cNvPr id="14" name="TextBox 13">
            <a:extLst>
              <a:ext uri="{FF2B5EF4-FFF2-40B4-BE49-F238E27FC236}">
                <a16:creationId xmlns:a16="http://schemas.microsoft.com/office/drawing/2014/main" id="{7A211422-C1B5-FF4A-A599-B2A7583BFCCA}"/>
              </a:ext>
            </a:extLst>
          </p:cNvPr>
          <p:cNvSpPr txBox="1"/>
          <p:nvPr/>
        </p:nvSpPr>
        <p:spPr>
          <a:xfrm>
            <a:off x="2721129" y="17249888"/>
            <a:ext cx="7053915" cy="1015663"/>
          </a:xfrm>
          <a:prstGeom prst="rect">
            <a:avLst/>
          </a:prstGeom>
          <a:noFill/>
        </p:spPr>
        <p:txBody>
          <a:bodyPr wrap="square" rtlCol="0">
            <a:spAutoFit/>
          </a:bodyPr>
          <a:lstStyle/>
          <a:p>
            <a:r>
              <a:rPr lang="en-US" sz="3000" i="1" dirty="0"/>
              <a:t>Typical RNN structure of a network being trained to write “hello”</a:t>
            </a:r>
          </a:p>
        </p:txBody>
      </p:sp>
      <p:sp>
        <p:nvSpPr>
          <p:cNvPr id="22" name="TextBox 21">
            <a:extLst>
              <a:ext uri="{FF2B5EF4-FFF2-40B4-BE49-F238E27FC236}">
                <a16:creationId xmlns:a16="http://schemas.microsoft.com/office/drawing/2014/main" id="{9D20F836-991D-0D4A-B155-9BA5BEE2946D}"/>
              </a:ext>
            </a:extLst>
          </p:cNvPr>
          <p:cNvSpPr txBox="1"/>
          <p:nvPr/>
        </p:nvSpPr>
        <p:spPr>
          <a:xfrm>
            <a:off x="17442098" y="18229692"/>
            <a:ext cx="6181344" cy="1015663"/>
          </a:xfrm>
          <a:prstGeom prst="rect">
            <a:avLst/>
          </a:prstGeom>
          <a:noFill/>
        </p:spPr>
        <p:txBody>
          <a:bodyPr wrap="square" rtlCol="0">
            <a:spAutoFit/>
          </a:bodyPr>
          <a:lstStyle/>
          <a:p>
            <a:r>
              <a:rPr lang="en-US" sz="3000" i="1" dirty="0"/>
              <a:t>The error decreases over time which is what we expect</a:t>
            </a:r>
          </a:p>
        </p:txBody>
      </p:sp>
    </p:spTree>
    <p:extLst>
      <p:ext uri="{BB962C8B-B14F-4D97-AF65-F5344CB8AC3E}">
        <p14:creationId xmlns:p14="http://schemas.microsoft.com/office/powerpoint/2010/main" val="13991665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382</TotalTime>
  <Words>712</Words>
  <Application>Microsoft Office PowerPoint</Application>
  <PresentationFormat>Custom</PresentationFormat>
  <Paragraphs>48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ns23@umail.iu.edu</dc:creator>
  <cp:lastModifiedBy>Devore, David Russell</cp:lastModifiedBy>
  <cp:revision>37</cp:revision>
  <dcterms:created xsi:type="dcterms:W3CDTF">2018-04-09T19:35:26Z</dcterms:created>
  <dcterms:modified xsi:type="dcterms:W3CDTF">2018-04-17T19:40:27Z</dcterms:modified>
</cp:coreProperties>
</file>

<file path=docProps/thumbnail.jpeg>
</file>